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handoutMasterIdLst>
    <p:handoutMasterId r:id="rId3"/>
  </p:handoutMasterIdLst>
  <p:sldIdLst>
    <p:sldId id="265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1B9"/>
    <a:srgbClr val="017AD8"/>
    <a:srgbClr val="0163CE"/>
    <a:srgbClr val="76B53B"/>
    <a:srgbClr val="0234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 varScale="1">
        <p:scale>
          <a:sx n="71" d="100"/>
          <a:sy n="71" d="100"/>
        </p:scale>
        <p:origin x="468" y="9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308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E03D49-1333-C2FD-6C6E-6BAAE9B691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2C7B65-86BF-2365-3128-3A630F067B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40419-2E49-46F0-9750-898EFC7229A1}" type="datetimeFigureOut">
              <a:rPr lang="fr-FR" smtClean="0"/>
              <a:t>03/03/2025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900C0C-93BB-69F8-202C-C8FA8EFAE6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7C0446-8031-E79A-7C93-22E8B5CA43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08258-0C8D-425F-93F8-B280601039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1100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94B77-10BD-0D74-08BF-871BBADA3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792000"/>
            <a:ext cx="7020000" cy="360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0234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BDF23D6-6FA0-CFE8-B003-0F7C210362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9" y="1224000"/>
            <a:ext cx="7020000" cy="612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0071B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Modifier les styles du texte du masque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2BAA0064-366A-24B9-D020-E62AB6FF42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000" y="180000"/>
            <a:ext cx="4914258" cy="5400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76B53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7559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/>
              <a:t>Modifier les styles du texte du masque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8E2D5A4-5F16-CD64-C453-DBDD4D775E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960" y="268157"/>
            <a:ext cx="1512079" cy="408728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F061F40-7C76-D3AF-77AA-41A699C9AF9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9" y="3744000"/>
            <a:ext cx="4680000" cy="3096000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50AFA52-BA56-8028-6A26-EA4713B3DA1E}"/>
              </a:ext>
            </a:extLst>
          </p:cNvPr>
          <p:cNvCxnSpPr>
            <a:cxnSpLocks/>
          </p:cNvCxnSpPr>
          <p:nvPr userDrawn="1"/>
        </p:nvCxnSpPr>
        <p:spPr>
          <a:xfrm>
            <a:off x="270000" y="260992"/>
            <a:ext cx="0" cy="378017"/>
          </a:xfrm>
          <a:prstGeom prst="line">
            <a:avLst/>
          </a:prstGeom>
          <a:ln w="127000" cap="rnd">
            <a:solidFill>
              <a:srgbClr val="76B5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C958C11-6D51-0388-5579-AED425F873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0000" y="2160000"/>
            <a:ext cx="4680000" cy="1512067"/>
          </a:xfrm>
        </p:spPr>
        <p:txBody>
          <a:bodyPr>
            <a:normAutofit/>
          </a:bodyPr>
          <a:lstStyle>
            <a:lvl1pPr marL="0" indent="0" algn="just">
              <a:lnSpc>
                <a:spcPct val="100000"/>
              </a:lnSpc>
              <a:spcBef>
                <a:spcPts val="600"/>
              </a:spcBef>
              <a:buNone/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77951" indent="0">
              <a:buNone/>
              <a:defRPr/>
            </a:lvl2pPr>
            <a:lvl3pPr marL="755902" indent="0">
              <a:buNone/>
              <a:defRPr/>
            </a:lvl3pPr>
            <a:lvl4pPr marL="1133853" indent="0">
              <a:buNone/>
              <a:defRPr/>
            </a:lvl4pPr>
            <a:lvl5pPr marL="1511805" indent="0"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ECC51CC3-4D84-1549-043B-2AE3D877B80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000" y="1944000"/>
            <a:ext cx="4680000" cy="2520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0234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EEF84A23-DA0B-87E3-2B0D-F9AB159F0C0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0000" y="6984000"/>
            <a:ext cx="4680000" cy="2520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0234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4F3EDCA4-BA53-02B9-3BFF-7E2D7B6B838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7200000"/>
            <a:ext cx="4680000" cy="3204000"/>
          </a:xfrm>
        </p:spPr>
        <p:txBody>
          <a:bodyPr>
            <a:normAutofit/>
          </a:bodyPr>
          <a:lstStyle>
            <a:lvl1pPr marL="0" indent="0" algn="just">
              <a:lnSpc>
                <a:spcPct val="100000"/>
              </a:lnSpc>
              <a:spcBef>
                <a:spcPts val="600"/>
              </a:spcBef>
              <a:buNone/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77951" indent="0">
              <a:buNone/>
              <a:defRPr/>
            </a:lvl2pPr>
            <a:lvl3pPr marL="755902" indent="0">
              <a:buNone/>
              <a:defRPr/>
            </a:lvl3pPr>
            <a:lvl4pPr marL="1133853" indent="0">
              <a:buNone/>
              <a:defRPr/>
            </a:lvl4pPr>
            <a:lvl5pPr marL="1511805" indent="0"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E4CA8D11-6B9F-3A64-188A-1AC27BB7569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507960" y="2160000"/>
            <a:ext cx="1512079" cy="1134051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171088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8E2D5A4-5F16-CD64-C453-DBDD4D775E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080000"/>
            <a:ext cx="1512079" cy="408728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C958C11-6D51-0388-5579-AED425F873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0000" y="576000"/>
            <a:ext cx="6840000" cy="9360000"/>
          </a:xfrm>
        </p:spPr>
        <p:txBody>
          <a:bodyPr>
            <a:normAutofit/>
          </a:bodyPr>
          <a:lstStyle>
            <a:lvl1pPr marL="0" indent="0" algn="just">
              <a:lnSpc>
                <a:spcPct val="100000"/>
              </a:lnSpc>
              <a:spcBef>
                <a:spcPts val="600"/>
              </a:spcBef>
              <a:buNone/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77951" indent="0">
              <a:buNone/>
              <a:defRPr/>
            </a:lvl2pPr>
            <a:lvl3pPr marL="755902" indent="0">
              <a:buNone/>
              <a:defRPr/>
            </a:lvl3pPr>
            <a:lvl4pPr marL="1133853" indent="0">
              <a:buNone/>
              <a:defRPr/>
            </a:lvl4pPr>
            <a:lvl5pPr marL="1511805" indent="0"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ECC51CC3-4D84-1549-043B-2AE3D877B80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000" y="360000"/>
            <a:ext cx="6840000" cy="2520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0234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66128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83422-0346-4D05-87DB-4FBB45D9BD77}" type="datetimeFigureOut">
              <a:rPr lang="fr-FR" smtClean="0"/>
              <a:t>03/03/2025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63419-FFF8-4B9F-87D7-0B5C7448FE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61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25945-32A6-079F-867A-D2ACDEEA2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324" y="3216850"/>
            <a:ext cx="2718000" cy="2034000"/>
          </a:xfrm>
          <a:prstGeom prst="roundRect">
            <a:avLst>
              <a:gd name="adj" fmla="val 4981"/>
            </a:avLst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AC1D583-BA0C-33BA-7028-CB12996F4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792000"/>
            <a:ext cx="6984001" cy="360000"/>
          </a:xfrm>
        </p:spPr>
        <p:txBody>
          <a:bodyPr anchor="b">
            <a:normAutofit fontScale="90000"/>
          </a:bodyPr>
          <a:lstStyle/>
          <a:p>
            <a:r>
              <a:rPr lang="fr-FR" dirty="0"/>
              <a:t>Régie des Eaux Montpellier Métropole Méditerranée (34)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053B41D-1393-62A2-0A96-DE281F18E3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9" y="1224000"/>
            <a:ext cx="6984001" cy="612000"/>
          </a:xfrm>
        </p:spPr>
        <p:txBody>
          <a:bodyPr>
            <a:normAutofit/>
          </a:bodyPr>
          <a:lstStyle/>
          <a:p>
            <a:r>
              <a:rPr lang="fr-FR" dirty="0"/>
              <a:t>Diagnostic détaillé avec auscultation du génie civil de 6 ouvrages de stockage d'eau potable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0266FCD-FAF9-A249-531B-D634E9EA39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000" y="180000"/>
            <a:ext cx="4914258" cy="540000"/>
          </a:xfrm>
        </p:spPr>
        <p:txBody>
          <a:bodyPr>
            <a:normAutofit/>
          </a:bodyPr>
          <a:lstStyle/>
          <a:p>
            <a:r>
              <a:rPr lang="fr-FR" dirty="0"/>
              <a:t>Diagnostic génie civil d’ouvrages d’eau potable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F077589E-63C1-F299-B6B2-BBE9D1A7CF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0000" y="2159999"/>
            <a:ext cx="4680000" cy="1006201"/>
          </a:xfrm>
        </p:spPr>
        <p:txBody>
          <a:bodyPr>
            <a:normAutofit/>
          </a:bodyPr>
          <a:lstStyle/>
          <a:p>
            <a:r>
              <a:rPr lang="fr-FR" dirty="0"/>
              <a:t>Afin d'entreprendre un plan de réhabilitation solide des ouvrages de stockage d'eau potable, la Régie des Eaux 3M a confié à </a:t>
            </a:r>
            <a:r>
              <a:rPr lang="fr-FR" dirty="0" err="1"/>
              <a:t>Altereo</a:t>
            </a:r>
            <a:r>
              <a:rPr lang="fr-FR" dirty="0"/>
              <a:t> la réalisation de plusieurs diagnostics détaillés avec auscultation béton.</a:t>
            </a:r>
          </a:p>
          <a:p>
            <a:r>
              <a:rPr lang="fr-FR" dirty="0"/>
              <a:t>Au total, 6 ouvrages ont été visités et auscultés par une équipe d'</a:t>
            </a:r>
            <a:r>
              <a:rPr lang="fr-FR" dirty="0" err="1"/>
              <a:t>Altereo</a:t>
            </a:r>
            <a:r>
              <a:rPr lang="fr-FR" dirty="0"/>
              <a:t> avec parfois le recours à la location d'un drone pour inspection visuelle extérieure.</a:t>
            </a:r>
          </a:p>
          <a:p>
            <a:endParaRPr lang="fr-FR" dirty="0"/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17227AD7-7540-8084-526F-E1364C74506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000" y="1944000"/>
            <a:ext cx="4680000" cy="252000"/>
          </a:xfrm>
        </p:spPr>
        <p:txBody>
          <a:bodyPr/>
          <a:lstStyle/>
          <a:p>
            <a:r>
              <a:rPr lang="fr-FR" dirty="0"/>
              <a:t>Contexte</a:t>
            </a:r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8A7973CD-DC87-8FA2-86E7-708004023D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0000" y="7719149"/>
            <a:ext cx="4680000" cy="252000"/>
          </a:xfrm>
        </p:spPr>
        <p:txBody>
          <a:bodyPr/>
          <a:lstStyle/>
          <a:p>
            <a:r>
              <a:rPr lang="fr-FR" dirty="0"/>
              <a:t>Approche et objectifs</a:t>
            </a:r>
          </a:p>
        </p:txBody>
      </p: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B917D680-D25F-5E41-405E-E03379DF12F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7948028"/>
            <a:ext cx="4680000" cy="2174765"/>
          </a:xfrm>
        </p:spPr>
        <p:txBody>
          <a:bodyPr>
            <a:normAutofit/>
          </a:bodyPr>
          <a:lstStyle/>
          <a:p>
            <a:r>
              <a:rPr lang="fr-FR" dirty="0"/>
              <a:t>La mission de diagnostic comprenait les éléments suivants :</a:t>
            </a:r>
          </a:p>
          <a:p>
            <a:pPr marL="144000" indent="-144000">
              <a:buClr>
                <a:srgbClr val="0071B9"/>
              </a:buClr>
              <a:buSzPct val="100000"/>
              <a:buFont typeface="Segoe UI" panose="020B0502040204020203" pitchFamily="34" charset="0"/>
              <a:buChar char="●"/>
            </a:pPr>
            <a:r>
              <a:rPr lang="fr-FR" dirty="0"/>
              <a:t>Diagnostic visuel du génie civil et des équipements</a:t>
            </a:r>
          </a:p>
          <a:p>
            <a:pPr marL="144000" indent="-144000">
              <a:buClr>
                <a:srgbClr val="0071B9"/>
              </a:buClr>
              <a:buSzPct val="100000"/>
              <a:buFont typeface="Segoe UI" panose="020B0502040204020203" pitchFamily="34" charset="0"/>
              <a:buChar char="●"/>
            </a:pPr>
            <a:r>
              <a:rPr lang="fr-FR" dirty="0"/>
              <a:t>Analyse des documents existants</a:t>
            </a:r>
          </a:p>
          <a:p>
            <a:pPr marL="144000" indent="-144000">
              <a:buClr>
                <a:srgbClr val="0071B9"/>
              </a:buClr>
              <a:buSzPct val="100000"/>
              <a:buFont typeface="Segoe UI" panose="020B0502040204020203" pitchFamily="34" charset="0"/>
              <a:buChar char="●"/>
            </a:pPr>
            <a:r>
              <a:rPr lang="fr-FR" dirty="0"/>
              <a:t>Auscultations de structure</a:t>
            </a:r>
          </a:p>
          <a:p>
            <a:pPr marL="144000" indent="-144000">
              <a:buClr>
                <a:srgbClr val="0071B9"/>
              </a:buClr>
              <a:buSzPct val="100000"/>
              <a:buFont typeface="Segoe UI" panose="020B0502040204020203" pitchFamily="34" charset="0"/>
              <a:buChar char="●"/>
            </a:pPr>
            <a:r>
              <a:rPr lang="fr-FR" dirty="0"/>
              <a:t>Réalisation de plans de récolement et de relevés des désordres</a:t>
            </a:r>
          </a:p>
          <a:p>
            <a:pPr marL="144000" indent="-144000">
              <a:buClr>
                <a:srgbClr val="0071B9"/>
              </a:buClr>
              <a:buSzPct val="100000"/>
              <a:buFont typeface="Segoe UI" panose="020B0502040204020203" pitchFamily="34" charset="0"/>
              <a:buChar char="●"/>
            </a:pPr>
            <a:r>
              <a:rPr lang="fr-FR" dirty="0"/>
              <a:t>Synthèse du diagnostic visuel avec interprétation des auscultations</a:t>
            </a:r>
          </a:p>
          <a:p>
            <a:pPr marL="144000" indent="-144000">
              <a:buClr>
                <a:srgbClr val="0071B9"/>
              </a:buClr>
              <a:buSzPct val="100000"/>
              <a:buFont typeface="Segoe UI" panose="020B0502040204020203" pitchFamily="34" charset="0"/>
              <a:buChar char="●"/>
            </a:pPr>
            <a:r>
              <a:rPr lang="fr-FR" dirty="0"/>
              <a:t>Préconisations de travaux avec une estimation du coût à </a:t>
            </a:r>
            <a:r>
              <a:rPr lang="fr-FR" baseline="30000" dirty="0"/>
              <a:t>+</a:t>
            </a:r>
            <a:r>
              <a:rPr lang="fr-FR" dirty="0"/>
              <a:t>/</a:t>
            </a:r>
            <a:r>
              <a:rPr lang="fr-FR" baseline="-25000" dirty="0"/>
              <a:t>-</a:t>
            </a:r>
            <a:r>
              <a:rPr lang="fr-FR" dirty="0"/>
              <a:t> 15%</a:t>
            </a:r>
          </a:p>
          <a:p>
            <a:endParaRPr lang="fr-FR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F1C0140-C823-9BAD-C3DF-18BE6CCC25F9}"/>
              </a:ext>
            </a:extLst>
          </p:cNvPr>
          <p:cNvSpPr/>
          <p:nvPr/>
        </p:nvSpPr>
        <p:spPr>
          <a:xfrm>
            <a:off x="3599837" y="-3600000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9FFC993-F9BB-3310-1901-5AE3FCFBB244}"/>
              </a:ext>
            </a:extLst>
          </p:cNvPr>
          <p:cNvSpPr/>
          <p:nvPr/>
        </p:nvSpPr>
        <p:spPr>
          <a:xfrm>
            <a:off x="3599837" y="14040000"/>
            <a:ext cx="360000" cy="36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9A99D98-1055-53D6-379C-52170AADC75D}"/>
              </a:ext>
            </a:extLst>
          </p:cNvPr>
          <p:cNvSpPr/>
          <p:nvPr/>
        </p:nvSpPr>
        <p:spPr>
          <a:xfrm>
            <a:off x="5184000" y="3216850"/>
            <a:ext cx="2160000" cy="7295150"/>
          </a:xfrm>
          <a:prstGeom prst="roundRect">
            <a:avLst>
              <a:gd name="adj" fmla="val 6588"/>
            </a:avLst>
          </a:prstGeom>
          <a:solidFill>
            <a:srgbClr val="76B5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0E0B6F48-D251-3F8E-BD9B-D5BB7E2D0023}"/>
              </a:ext>
            </a:extLst>
          </p:cNvPr>
          <p:cNvSpPr txBox="1">
            <a:spLocks/>
          </p:cNvSpPr>
          <p:nvPr/>
        </p:nvSpPr>
        <p:spPr>
          <a:xfrm>
            <a:off x="5220000" y="3580979"/>
            <a:ext cx="2088000" cy="203039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 defTabSz="75593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377951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02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853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05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Régie des Eaux Montpellier Méditerranée Métropole</a:t>
            </a:r>
            <a:endParaRPr lang="fr-FR" b="1" noProof="0" dirty="0"/>
          </a:p>
          <a:p>
            <a:r>
              <a:rPr lang="fr-FR" dirty="0"/>
              <a:t>391 rue de la Font Froide</a:t>
            </a:r>
            <a:endParaRPr lang="fr-FR" noProof="0" dirty="0"/>
          </a:p>
          <a:p>
            <a:r>
              <a:rPr lang="fr-FR" dirty="0"/>
              <a:t>34000 MONTPELLIER</a:t>
            </a:r>
            <a:endParaRPr lang="fr-FR" noProof="0" dirty="0"/>
          </a:p>
          <a:p>
            <a:r>
              <a:rPr lang="fr-FR" dirty="0"/>
              <a:t>04 34 08 71 38 https://regiedeseaux.montpellier3m.fr/</a:t>
            </a:r>
            <a:endParaRPr lang="fr-FR" noProof="0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D5AD397-37D2-C32D-9AE7-E927A24A36AA}"/>
              </a:ext>
            </a:extLst>
          </p:cNvPr>
          <p:cNvSpPr txBox="1">
            <a:spLocks/>
          </p:cNvSpPr>
          <p:nvPr/>
        </p:nvSpPr>
        <p:spPr>
          <a:xfrm>
            <a:off x="5220000" y="3364980"/>
            <a:ext cx="2088000" cy="252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75593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noProof="0" dirty="0"/>
              <a:t>Client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6A18B26-2593-F9C7-C17E-C160ED34DC6B}"/>
              </a:ext>
            </a:extLst>
          </p:cNvPr>
          <p:cNvSpPr txBox="1">
            <a:spLocks/>
          </p:cNvSpPr>
          <p:nvPr/>
        </p:nvSpPr>
        <p:spPr>
          <a:xfrm>
            <a:off x="5220000" y="4872470"/>
            <a:ext cx="2088000" cy="252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75593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noProof="0" dirty="0"/>
              <a:t>Informations clé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79D009C-FE13-EC64-D3EA-0AEFE9D15CB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4000" y="9061313"/>
            <a:ext cx="1440000" cy="1440000"/>
          </a:xfrm>
          <a:prstGeom prst="rect">
            <a:avLst/>
          </a:prstGeom>
        </p:spPr>
      </p:pic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7BB4E6E0-9FD7-4A7A-E74C-9A7097AF4860}"/>
              </a:ext>
            </a:extLst>
          </p:cNvPr>
          <p:cNvSpPr txBox="1">
            <a:spLocks/>
          </p:cNvSpPr>
          <p:nvPr/>
        </p:nvSpPr>
        <p:spPr>
          <a:xfrm>
            <a:off x="5220000" y="5340470"/>
            <a:ext cx="2088000" cy="720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 defTabSz="75593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377951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02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853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05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noProof="0" dirty="0"/>
              <a:t>Période : 2023</a:t>
            </a:r>
          </a:p>
          <a:p>
            <a:r>
              <a:rPr lang="fr-FR" noProof="0" dirty="0"/>
              <a:t>Montant total : 79 775 €HT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81399EC9-EC2B-2BB0-D012-C8FD135B2D3A}"/>
              </a:ext>
            </a:extLst>
          </p:cNvPr>
          <p:cNvSpPr txBox="1">
            <a:spLocks/>
          </p:cNvSpPr>
          <p:nvPr/>
        </p:nvSpPr>
        <p:spPr>
          <a:xfrm>
            <a:off x="5220000" y="5111218"/>
            <a:ext cx="2088000" cy="252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75593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1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noProof="0" dirty="0"/>
              <a:t>Projet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846D7362-9E2E-40E5-683C-E2BE2690350F}"/>
              </a:ext>
            </a:extLst>
          </p:cNvPr>
          <p:cNvSpPr txBox="1">
            <a:spLocks/>
          </p:cNvSpPr>
          <p:nvPr/>
        </p:nvSpPr>
        <p:spPr>
          <a:xfrm>
            <a:off x="5220000" y="5768926"/>
            <a:ext cx="2088000" cy="252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75593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1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noProof="0" dirty="0"/>
              <a:t>Territoire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BF6D038F-7FFF-654E-2039-7707EFBD970E}"/>
              </a:ext>
            </a:extLst>
          </p:cNvPr>
          <p:cNvSpPr txBox="1">
            <a:spLocks/>
          </p:cNvSpPr>
          <p:nvPr/>
        </p:nvSpPr>
        <p:spPr>
          <a:xfrm>
            <a:off x="5220000" y="5994422"/>
            <a:ext cx="2088000" cy="508523"/>
          </a:xfrm>
          <a:prstGeom prst="rect">
            <a:avLst/>
          </a:prstGeom>
          <a:noFill/>
        </p:spPr>
        <p:txBody>
          <a:bodyPr>
            <a:normAutofit lnSpcReduction="10000"/>
          </a:bodyPr>
          <a:lstStyle>
            <a:lvl1pPr marL="0" indent="0" algn="l" defTabSz="75593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377951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02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853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05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noProof="0" dirty="0"/>
              <a:t>Département </a:t>
            </a:r>
            <a:r>
              <a:rPr lang="fr-FR" dirty="0"/>
              <a:t>: Hérault</a:t>
            </a:r>
          </a:p>
          <a:p>
            <a:r>
              <a:rPr lang="fr-FR" noProof="0" dirty="0"/>
              <a:t>Commune : Montpellier</a:t>
            </a:r>
          </a:p>
          <a:p>
            <a:r>
              <a:rPr lang="fr-FR" noProof="0" dirty="0"/>
              <a:t>Population </a:t>
            </a:r>
            <a:r>
              <a:rPr lang="fr-FR" dirty="0"/>
              <a:t>: 302 454 habitants</a:t>
            </a:r>
            <a:endParaRPr lang="fr-FR" noProof="0" dirty="0"/>
          </a:p>
        </p:txBody>
      </p:sp>
      <p:sp>
        <p:nvSpPr>
          <p:cNvPr id="12" name="Text Placeholder 88">
            <a:extLst>
              <a:ext uri="{FF2B5EF4-FFF2-40B4-BE49-F238E27FC236}">
                <a16:creationId xmlns:a16="http://schemas.microsoft.com/office/drawing/2014/main" id="{D9F0396E-EA70-57A5-B9E6-8F063B7AF4E3}"/>
              </a:ext>
            </a:extLst>
          </p:cNvPr>
          <p:cNvSpPr txBox="1">
            <a:spLocks/>
          </p:cNvSpPr>
          <p:nvPr/>
        </p:nvSpPr>
        <p:spPr>
          <a:xfrm>
            <a:off x="5544000" y="10249425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just" defTabSz="755934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377951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02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853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05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noProof="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E22284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998" y="3216850"/>
            <a:ext cx="1872000" cy="2034000"/>
          </a:xfrm>
          <a:prstGeom prst="roundRect">
            <a:avLst>
              <a:gd name="adj" fmla="val 4981"/>
            </a:avLst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372" y="5330055"/>
            <a:ext cx="1872412" cy="2034000"/>
          </a:xfrm>
          <a:prstGeom prst="roundRect">
            <a:avLst>
              <a:gd name="adj" fmla="val 4981"/>
            </a:avLst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325" y="5330055"/>
            <a:ext cx="2718000" cy="2034000"/>
          </a:xfrm>
          <a:prstGeom prst="roundRect">
            <a:avLst>
              <a:gd name="adj" fmla="val 4981"/>
            </a:avLst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7"/>
          <a:srcRect l="2790" t="7472" r="2783" b="10611"/>
          <a:stretch/>
        </p:blipFill>
        <p:spPr>
          <a:xfrm>
            <a:off x="5282182" y="2186263"/>
            <a:ext cx="1963636" cy="634171"/>
          </a:xfrm>
          <a:prstGeom prst="rect">
            <a:avLst/>
          </a:prstGeom>
        </p:spPr>
      </p:pic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9B0ABF94-7099-EEDE-0383-ED47DE91709E}"/>
              </a:ext>
            </a:extLst>
          </p:cNvPr>
          <p:cNvSpPr txBox="1">
            <a:spLocks/>
          </p:cNvSpPr>
          <p:nvPr/>
        </p:nvSpPr>
        <p:spPr>
          <a:xfrm>
            <a:off x="5220000" y="7764333"/>
            <a:ext cx="2088000" cy="252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75593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noProof="0" dirty="0"/>
              <a:t>Ouvrages</a:t>
            </a:r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id="{1A7F4DAE-BAAA-361D-E2A6-2E7D3B20C288}"/>
              </a:ext>
            </a:extLst>
          </p:cNvPr>
          <p:cNvSpPr txBox="1">
            <a:spLocks/>
          </p:cNvSpPr>
          <p:nvPr/>
        </p:nvSpPr>
        <p:spPr>
          <a:xfrm>
            <a:off x="5220000" y="7980332"/>
            <a:ext cx="2088000" cy="1355731"/>
          </a:xfrm>
          <a:prstGeom prst="rect">
            <a:avLst/>
          </a:prstGeom>
          <a:noFill/>
        </p:spPr>
        <p:txBody>
          <a:bodyPr>
            <a:normAutofit lnSpcReduction="10000"/>
          </a:bodyPr>
          <a:lstStyle>
            <a:lvl1pPr marL="0" indent="0" algn="l" defTabSz="755934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377951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02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853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05" indent="0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Réservoir sur tour 600 m³</a:t>
            </a:r>
          </a:p>
          <a:p>
            <a:r>
              <a:rPr lang="fr-FR" dirty="0"/>
              <a:t>Réservoir semi-enterré 1 000 m³</a:t>
            </a:r>
          </a:p>
          <a:p>
            <a:r>
              <a:rPr lang="fr-FR" dirty="0"/>
              <a:t>Réservoir semi-enterré 600 m³</a:t>
            </a:r>
          </a:p>
          <a:p>
            <a:r>
              <a:rPr lang="fr-FR" dirty="0"/>
              <a:t>Réservoir enterré 900 m³</a:t>
            </a:r>
          </a:p>
          <a:p>
            <a:r>
              <a:rPr lang="fr-FR" dirty="0"/>
              <a:t>Réservoir enterré 900 m³</a:t>
            </a:r>
          </a:p>
          <a:p>
            <a:r>
              <a:rPr lang="fr-FR" dirty="0"/>
              <a:t>Réservoir enterré 280 m³</a:t>
            </a:r>
          </a:p>
          <a:p>
            <a:r>
              <a:rPr lang="fr-FR" dirty="0"/>
              <a:t>Réservoir semi-enterré 1 000 m³</a:t>
            </a:r>
          </a:p>
          <a:p>
            <a:r>
              <a:rPr lang="fr-FR" dirty="0"/>
              <a:t>Réservoir semi-enterré 500 m³</a:t>
            </a:r>
          </a:p>
          <a:p>
            <a:r>
              <a:rPr lang="fr-FR" dirty="0"/>
              <a:t>Réservoir semi-enterré 500 m³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5822" y="6638839"/>
            <a:ext cx="2016355" cy="987145"/>
          </a:xfrm>
          <a:prstGeom prst="roundRect">
            <a:avLst>
              <a:gd name="adj" fmla="val 4981"/>
            </a:avLst>
          </a:prstGeom>
        </p:spPr>
      </p:pic>
    </p:spTree>
    <p:extLst>
      <p:ext uri="{BB962C8B-B14F-4D97-AF65-F5344CB8AC3E}">
        <p14:creationId xmlns:p14="http://schemas.microsoft.com/office/powerpoint/2010/main" val="267486620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-FICHE-REF-E000000_MOU_HU.potx" id="{9FB842A7-3D06-48CD-9071-A6946479A3C3}" vid="{2A1189EF-8E58-4305-B966-B3B14912B1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MODELE-FICHE-REF-E000000_MOU_HU</Template>
  <TotalTime>100</TotalTime>
  <Words>238</Words>
  <Application>Microsoft Office PowerPoint</Application>
  <PresentationFormat>Personnalisé</PresentationFormat>
  <Paragraphs>38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Segoe UI</vt:lpstr>
      <vt:lpstr>Segoe UI Semibold</vt:lpstr>
      <vt:lpstr>Thème Office</vt:lpstr>
      <vt:lpstr>Régie des Eaux Montpellier Métropole Méditerranée (34)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(Maître d’ouvrage) ((n°dpt))</dc:title>
  <dc:creator>Coralie Berche</dc:creator>
  <cp:lastModifiedBy>Coralie Berche</cp:lastModifiedBy>
  <cp:revision>13</cp:revision>
  <dcterms:created xsi:type="dcterms:W3CDTF">2025-02-25T10:44:51Z</dcterms:created>
  <dcterms:modified xsi:type="dcterms:W3CDTF">2025-03-03T09:01:12Z</dcterms:modified>
</cp:coreProperties>
</file>